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4"/>
  </p:notesMasterIdLst>
  <p:sldIdLst>
    <p:sldId id="256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85" d="100"/>
          <a:sy n="185" d="100"/>
        </p:scale>
        <p:origin x="-2512" y="-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75d33f05e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a75d33f05e_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a75d33f05e_2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>
            <a:lvl1pPr marL="457200" lvl="0" indent="-2476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1pPr>
            <a:lvl2pPr marL="914400" lvl="1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2pPr>
            <a:lvl3pPr marL="1371600" lvl="2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3pPr>
            <a:lvl4pPr marL="1828800" lvl="3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4pPr>
            <a:lvl5pPr marL="2286000" lvl="4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5pPr>
            <a:lvl6pPr marL="2743200" lvl="5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6pPr>
            <a:lvl7pPr marL="3200400" lvl="6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7pPr>
            <a:lvl8pPr marL="3657600" lvl="7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8pPr>
            <a:lvl9pPr marL="4114800" lvl="8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>
            <a:lvl1pPr marL="457200" lvl="0" indent="-2476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1pPr>
            <a:lvl2pPr marL="914400" lvl="1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2pPr>
            <a:lvl3pPr marL="1371600" lvl="2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3pPr>
            <a:lvl4pPr marL="1828800" lvl="3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4pPr>
            <a:lvl5pPr marL="2286000" lvl="4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5pPr>
            <a:lvl6pPr marL="2743200" lvl="5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6pPr>
            <a:lvl7pPr marL="3200400" lvl="6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7pPr>
            <a:lvl8pPr marL="3657600" lvl="7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8pPr>
            <a:lvl9pPr marL="4114800" lvl="8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>
            <a:lvl1pPr marL="457200" lvl="0" indent="-2476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1pPr>
            <a:lvl2pPr marL="914400" lvl="1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2pPr>
            <a:lvl3pPr marL="1371600" lvl="2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3pPr>
            <a:lvl4pPr marL="1828800" lvl="3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4pPr>
            <a:lvl5pPr marL="2286000" lvl="4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5pPr>
            <a:lvl6pPr marL="2743200" lvl="5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6pPr>
            <a:lvl7pPr marL="3200400" lvl="6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7pPr>
            <a:lvl8pPr marL="3657600" lvl="7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8pPr>
            <a:lvl9pPr marL="4114800" lvl="8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>
            <a:lvl1pPr marL="457200" lvl="0" indent="-2476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1pPr>
            <a:lvl2pPr marL="914400" lvl="1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2pPr>
            <a:lvl3pPr marL="1371600" lvl="2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3pPr>
            <a:lvl4pPr marL="1828800" lvl="3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4pPr>
            <a:lvl5pPr marL="2286000" lvl="4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5pPr>
            <a:lvl6pPr marL="2743200" lvl="5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6pPr>
            <a:lvl7pPr marL="3200400" lvl="6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7pPr>
            <a:lvl8pPr marL="3657600" lvl="7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8pPr>
            <a:lvl9pPr marL="4114800" lvl="8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>
            <a:lvl1pPr marL="457200" lvl="0" indent="-2476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1pPr>
            <a:lvl2pPr marL="914400" lvl="1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2pPr>
            <a:lvl3pPr marL="1371600" lvl="2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3pPr>
            <a:lvl4pPr marL="1828800" lvl="3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4pPr>
            <a:lvl5pPr marL="2286000" lvl="4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5pPr>
            <a:lvl6pPr marL="2743200" lvl="5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6pPr>
            <a:lvl7pPr marL="3200400" lvl="6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7pPr>
            <a:lvl8pPr marL="3657600" lvl="7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8pPr>
            <a:lvl9pPr marL="4114800" lvl="8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>
            <a:lvl1pPr marL="457200" lvl="0" indent="-4127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1pPr>
            <a:lvl2pPr marL="914400" lvl="1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9" y="-942380"/>
            <a:ext cx="3263503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>
            <a:lvl1pPr marL="457200" lvl="0" indent="-2476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1pPr>
            <a:lvl2pPr marL="914400" lvl="1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2pPr>
            <a:lvl3pPr marL="1371600" lvl="2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3pPr>
            <a:lvl4pPr marL="1828800" lvl="3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4pPr>
            <a:lvl5pPr marL="2286000" lvl="4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5pPr>
            <a:lvl6pPr marL="2743200" lvl="5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6pPr>
            <a:lvl7pPr marL="3200400" lvl="6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7pPr>
            <a:lvl8pPr marL="3657600" lvl="7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8pPr>
            <a:lvl9pPr marL="4114800" lvl="8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4" y="1467445"/>
            <a:ext cx="435887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4" y="-447080"/>
            <a:ext cx="435887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>
            <a:lvl1pPr marL="457200" lvl="0" indent="-2476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1pPr>
            <a:lvl2pPr marL="914400" lvl="1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2pPr>
            <a:lvl3pPr marL="1371600" lvl="2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3pPr>
            <a:lvl4pPr marL="1828800" lvl="3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4pPr>
            <a:lvl5pPr marL="2286000" lvl="4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5pPr>
            <a:lvl6pPr marL="2743200" lvl="5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6pPr>
            <a:lvl7pPr marL="3200400" lvl="6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7pPr>
            <a:lvl8pPr marL="3657600" lvl="7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8pPr>
            <a:lvl9pPr marL="4114800" lvl="8" indent="-247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300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/>
          <p:nvPr/>
        </p:nvSpPr>
        <p:spPr>
          <a:xfrm>
            <a:off x="0" y="0"/>
            <a:ext cx="9144000" cy="807554"/>
          </a:xfrm>
          <a:prstGeom prst="rect">
            <a:avLst/>
          </a:prstGeom>
          <a:solidFill>
            <a:srgbClr val="4F3558"/>
          </a:solidFill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 rotWithShape="1">
          <a:blip r:embed="rId3">
            <a:alphaModFix/>
          </a:blip>
          <a:srcRect l="10218" t="17089" r="57826" b="47826"/>
          <a:stretch/>
        </p:blipFill>
        <p:spPr>
          <a:xfrm>
            <a:off x="82826" y="37271"/>
            <a:ext cx="1671366" cy="74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 rotWithShape="1">
          <a:blip r:embed="rId4">
            <a:alphaModFix/>
          </a:blip>
          <a:srcRect l="39349" t="19499" r="18042" b="47825"/>
          <a:stretch/>
        </p:blipFill>
        <p:spPr>
          <a:xfrm>
            <a:off x="7222435" y="123565"/>
            <a:ext cx="1838739" cy="57284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/>
          <p:nvPr/>
        </p:nvSpPr>
        <p:spPr>
          <a:xfrm>
            <a:off x="1962978" y="63740"/>
            <a:ext cx="5218043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Arth-GROW-Plasty</a:t>
            </a: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5"/>
          <p:cNvSpPr txBox="1"/>
          <p:nvPr/>
        </p:nvSpPr>
        <p:spPr>
          <a:xfrm>
            <a:off x="1962978" y="412664"/>
            <a:ext cx="5218043" cy="187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Part Of You Rather Then A Part In You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Google Shape;135;p25"/>
          <p:cNvCxnSpPr/>
          <p:nvPr/>
        </p:nvCxnSpPr>
        <p:spPr>
          <a:xfrm>
            <a:off x="6684269" y="3223981"/>
            <a:ext cx="238626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" name="Google Shape;136;p25"/>
          <p:cNvCxnSpPr/>
          <p:nvPr/>
        </p:nvCxnSpPr>
        <p:spPr>
          <a:xfrm>
            <a:off x="6773557" y="4337457"/>
            <a:ext cx="2377907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7" name="Google Shape;137;p25"/>
          <p:cNvSpPr txBox="1"/>
          <p:nvPr/>
        </p:nvSpPr>
        <p:spPr>
          <a:xfrm>
            <a:off x="2471487" y="918697"/>
            <a:ext cx="1042737" cy="144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"/>
          </a:p>
        </p:txBody>
      </p:sp>
      <p:sp>
        <p:nvSpPr>
          <p:cNvPr id="138" name="Google Shape;138;p25"/>
          <p:cNvSpPr txBox="1"/>
          <p:nvPr/>
        </p:nvSpPr>
        <p:spPr>
          <a:xfrm>
            <a:off x="6757395" y="814490"/>
            <a:ext cx="979457" cy="14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1282" r="2496"/>
          <a:stretch/>
        </p:blipFill>
        <p:spPr>
          <a:xfrm>
            <a:off x="2429688" y="812575"/>
            <a:ext cx="4311923" cy="12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25"/>
          <p:cNvCxnSpPr/>
          <p:nvPr/>
        </p:nvCxnSpPr>
        <p:spPr>
          <a:xfrm>
            <a:off x="3335486" y="1125926"/>
            <a:ext cx="12105" cy="30909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" name="Google Shape;141;p25"/>
          <p:cNvCxnSpPr/>
          <p:nvPr/>
        </p:nvCxnSpPr>
        <p:spPr>
          <a:xfrm>
            <a:off x="3203999" y="1167461"/>
            <a:ext cx="51523" cy="34255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" name="Google Shape;142;p25"/>
          <p:cNvCxnSpPr/>
          <p:nvPr/>
        </p:nvCxnSpPr>
        <p:spPr>
          <a:xfrm>
            <a:off x="3073683" y="1152853"/>
            <a:ext cx="102242" cy="47275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" name="Google Shape;143;p25"/>
          <p:cNvCxnSpPr/>
          <p:nvPr/>
        </p:nvCxnSpPr>
        <p:spPr>
          <a:xfrm>
            <a:off x="2858432" y="1129785"/>
            <a:ext cx="224939" cy="61542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" name="Google Shape;144;p25"/>
          <p:cNvCxnSpPr/>
          <p:nvPr/>
        </p:nvCxnSpPr>
        <p:spPr>
          <a:xfrm>
            <a:off x="2629111" y="1539435"/>
            <a:ext cx="397025" cy="33965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" name="Google Shape;145;p25"/>
          <p:cNvSpPr txBox="1"/>
          <p:nvPr/>
        </p:nvSpPr>
        <p:spPr>
          <a:xfrm>
            <a:off x="3347591" y="1393990"/>
            <a:ext cx="485943" cy="7213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Acetabular Cup</a:t>
            </a:r>
            <a:endParaRPr sz="300" dirty="0"/>
          </a:p>
        </p:txBody>
      </p:sp>
      <p:sp>
        <p:nvSpPr>
          <p:cNvPr id="146" name="Google Shape;146;p25"/>
          <p:cNvSpPr txBox="1"/>
          <p:nvPr/>
        </p:nvSpPr>
        <p:spPr>
          <a:xfrm>
            <a:off x="3257402" y="1486075"/>
            <a:ext cx="543945" cy="8175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Acetabular Liner</a:t>
            </a:r>
            <a:endParaRPr sz="300"/>
          </a:p>
        </p:txBody>
      </p:sp>
      <p:sp>
        <p:nvSpPr>
          <p:cNvPr id="147" name="Google Shape;147;p25"/>
          <p:cNvSpPr txBox="1"/>
          <p:nvPr/>
        </p:nvSpPr>
        <p:spPr>
          <a:xfrm>
            <a:off x="3175925" y="1589539"/>
            <a:ext cx="467346" cy="7213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Femoral Head</a:t>
            </a:r>
            <a:endParaRPr sz="300"/>
          </a:p>
        </p:txBody>
      </p:sp>
      <p:sp>
        <p:nvSpPr>
          <p:cNvPr id="148" name="Google Shape;148;p25"/>
          <p:cNvSpPr txBox="1"/>
          <p:nvPr/>
        </p:nvSpPr>
        <p:spPr>
          <a:xfrm>
            <a:off x="3026136" y="1855353"/>
            <a:ext cx="448065" cy="7213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Femoral Stem</a:t>
            </a:r>
            <a:endParaRPr sz="300"/>
          </a:p>
        </p:txBody>
      </p:sp>
      <p:sp>
        <p:nvSpPr>
          <p:cNvPr id="149" name="Google Shape;149;p25"/>
          <p:cNvSpPr txBox="1"/>
          <p:nvPr/>
        </p:nvSpPr>
        <p:spPr>
          <a:xfrm>
            <a:off x="3081309" y="1710732"/>
            <a:ext cx="448065" cy="7213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Femoral Neck</a:t>
            </a:r>
            <a:endParaRPr sz="300"/>
          </a:p>
        </p:txBody>
      </p:sp>
      <p:sp>
        <p:nvSpPr>
          <p:cNvPr id="150" name="Google Shape;150;p25"/>
          <p:cNvSpPr txBox="1"/>
          <p:nvPr/>
        </p:nvSpPr>
        <p:spPr>
          <a:xfrm>
            <a:off x="3752281" y="1084212"/>
            <a:ext cx="2043084" cy="158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   </a:t>
            </a: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"/>
          </a:p>
        </p:txBody>
      </p:sp>
      <p:cxnSp>
        <p:nvCxnSpPr>
          <p:cNvPr id="151" name="Google Shape;151;p25"/>
          <p:cNvCxnSpPr/>
          <p:nvPr/>
        </p:nvCxnSpPr>
        <p:spPr>
          <a:xfrm flipH="1">
            <a:off x="5838658" y="1292903"/>
            <a:ext cx="467346" cy="42794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2" name="Google Shape;152;p25"/>
          <p:cNvCxnSpPr/>
          <p:nvPr/>
        </p:nvCxnSpPr>
        <p:spPr>
          <a:xfrm flipH="1">
            <a:off x="5850022" y="1023938"/>
            <a:ext cx="296778" cy="47843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3" name="Google Shape;153;p25"/>
          <p:cNvSpPr txBox="1"/>
          <p:nvPr/>
        </p:nvSpPr>
        <p:spPr>
          <a:xfrm>
            <a:off x="5386552" y="1502372"/>
            <a:ext cx="583608" cy="7213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Acetabular Spikes</a:t>
            </a:r>
            <a:endParaRPr sz="300"/>
          </a:p>
        </p:txBody>
      </p:sp>
      <p:sp>
        <p:nvSpPr>
          <p:cNvPr id="154" name="Google Shape;154;p25"/>
          <p:cNvSpPr txBox="1"/>
          <p:nvPr/>
        </p:nvSpPr>
        <p:spPr>
          <a:xfrm>
            <a:off x="5500730" y="1648633"/>
            <a:ext cx="337296" cy="7213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Drill Holes </a:t>
            </a:r>
            <a:endParaRPr sz="300"/>
          </a:p>
        </p:txBody>
      </p:sp>
      <p:sp>
        <p:nvSpPr>
          <p:cNvPr id="155" name="Google Shape;155;p25"/>
          <p:cNvSpPr txBox="1"/>
          <p:nvPr/>
        </p:nvSpPr>
        <p:spPr>
          <a:xfrm>
            <a:off x="2431125" y="3192467"/>
            <a:ext cx="1212710" cy="63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Acetabular Cup</a:t>
            </a:r>
            <a:r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" sz="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PEEK reinforced with Aluminum Nitride</a:t>
            </a:r>
            <a:endParaRPr sz="7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8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400" marR="0" lvl="1" indent="-25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" marR="0" lvl="0" indent="-25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3732089" y="3193945"/>
            <a:ext cx="1397274" cy="12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Liner</a:t>
            </a:r>
            <a:r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 sz="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HDPE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5094270" y="3214821"/>
            <a:ext cx="1633286" cy="96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Outer Layer on Femoral Head and Stem</a:t>
            </a:r>
            <a:r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" sz="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Porous Tantalum</a:t>
            </a:r>
            <a:endParaRPr sz="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00"/>
          </a:p>
          <a:p>
            <a:pPr marL="6350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Elastic modulus: 2-20 GPa [11]</a:t>
            </a:r>
            <a:endParaRPr sz="300"/>
          </a:p>
          <a:p>
            <a:pPr marL="6350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Ultimate strength 110-210 MPa [11]</a:t>
            </a:r>
            <a:endParaRPr sz="300"/>
          </a:p>
          <a:p>
            <a:pPr marL="6350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Toughness: 7.57-9.89 MPa • m</a:t>
            </a:r>
            <a:r>
              <a:rPr lang="en" sz="7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1/2 </a:t>
            </a: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[11]</a:t>
            </a:r>
            <a:endParaRPr sz="300"/>
          </a:p>
          <a:p>
            <a:pPr marL="6350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Wear rate: 0.000189 m</a:t>
            </a:r>
            <a:r>
              <a:rPr lang="en" sz="7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/Nm [11]</a:t>
            </a:r>
            <a:endParaRPr sz="300"/>
          </a:p>
          <a:p>
            <a:pPr marL="6350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Osteogenesis properties [12]</a:t>
            </a:r>
            <a:endParaRPr sz="300"/>
          </a:p>
          <a:p>
            <a:pPr marL="6350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the corrosion [12] resistance of steel</a:t>
            </a:r>
            <a:endParaRPr sz="300"/>
          </a:p>
        </p:txBody>
      </p:sp>
      <p:sp>
        <p:nvSpPr>
          <p:cNvPr id="158" name="Google Shape;158;p25"/>
          <p:cNvSpPr txBox="1"/>
          <p:nvPr/>
        </p:nvSpPr>
        <p:spPr>
          <a:xfrm>
            <a:off x="71270" y="1004390"/>
            <a:ext cx="2307329" cy="117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1143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Jackie Chiles is a 61-year-old retiree who has lived with movement induced hip pain for most of his life.</a:t>
            </a:r>
            <a:endParaRPr sz="300" dirty="0"/>
          </a:p>
          <a:p>
            <a:pPr marL="1143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Pain began at age 10, developing a limp to relieve weight on left hip to reduce the pain.</a:t>
            </a:r>
            <a:endParaRPr sz="300" dirty="0"/>
          </a:p>
          <a:p>
            <a:pPr marL="1143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 physiotherapy, using a cane and daily pain relief medications, Tramadol and Oxycodone, have not been effective to reduce pain.</a:t>
            </a:r>
            <a:endParaRPr sz="300" dirty="0"/>
          </a:p>
          <a:p>
            <a:pPr marL="1143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Jackie needs a costume hip replacement in order to reduce pain and restore motion.</a:t>
            </a:r>
            <a:r>
              <a:rPr lang="en" sz="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25" descr="A picture containing tabl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27464" t="51890" r="33148" b="28875"/>
          <a:stretch/>
        </p:blipFill>
        <p:spPr>
          <a:xfrm>
            <a:off x="81882" y="1888073"/>
            <a:ext cx="2188359" cy="51193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 txBox="1"/>
          <p:nvPr/>
        </p:nvSpPr>
        <p:spPr>
          <a:xfrm>
            <a:off x="2412571" y="2249225"/>
            <a:ext cx="2188359" cy="706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1143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Maximizes biocompatibility and bone regrowth. </a:t>
            </a:r>
            <a:endParaRPr sz="300"/>
          </a:p>
          <a:p>
            <a:pPr marL="1143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Innovative acetabular spikes to improve attachment to the acetabulum.</a:t>
            </a:r>
            <a:endParaRPr sz="300"/>
          </a:p>
          <a:p>
            <a:pPr marL="1143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Built in drill holes to prevent rupturing of polymer.</a:t>
            </a:r>
            <a:endParaRPr sz="300"/>
          </a:p>
          <a:p>
            <a:pPr marL="1143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Groves and holes to promote bone regeneration to increase weight support.</a:t>
            </a:r>
            <a:endParaRPr sz="300"/>
          </a:p>
          <a:p>
            <a:pPr marL="1143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Microscopic fish scales uses biomimicking [3]. </a:t>
            </a:r>
            <a:endParaRPr sz="300"/>
          </a:p>
        </p:txBody>
      </p:sp>
      <p:sp>
        <p:nvSpPr>
          <p:cNvPr id="161" name="Google Shape;161;p25"/>
          <p:cNvSpPr txBox="1"/>
          <p:nvPr/>
        </p:nvSpPr>
        <p:spPr>
          <a:xfrm>
            <a:off x="4570499" y="2078714"/>
            <a:ext cx="2170896" cy="144270"/>
          </a:xfrm>
          <a:prstGeom prst="rect">
            <a:avLst/>
          </a:prstGeom>
          <a:solidFill>
            <a:srgbClr val="4F3558">
              <a:alpha val="85882"/>
            </a:srgbClr>
          </a:solidFill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Mobility</a:t>
            </a:r>
            <a:endParaRPr sz="300"/>
          </a:p>
        </p:txBody>
      </p:sp>
      <p:sp>
        <p:nvSpPr>
          <p:cNvPr id="162" name="Google Shape;162;p25"/>
          <p:cNvSpPr txBox="1"/>
          <p:nvPr/>
        </p:nvSpPr>
        <p:spPr>
          <a:xfrm>
            <a:off x="4609019" y="2259696"/>
            <a:ext cx="2072680" cy="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1143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Restores femoral head to original position. 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Restores center of rotation symmetric to the right leg.</a:t>
            </a:r>
            <a:endParaRPr sz="300" dirty="0"/>
          </a:p>
          <a:p>
            <a:pPr marL="1143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Improves mobility and range of motion. </a:t>
            </a:r>
            <a:endParaRPr sz="300" dirty="0"/>
          </a:p>
          <a:p>
            <a:pPr marL="1143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Smooth rotation of femoral head relieves motion induces pain.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5"/>
          <p:cNvSpPr txBox="1"/>
          <p:nvPr/>
        </p:nvSpPr>
        <p:spPr>
          <a:xfrm flipH="1">
            <a:off x="7302259" y="1208726"/>
            <a:ext cx="571500" cy="5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50800" marR="0" lvl="0" indent="-25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3754395" y="4502151"/>
            <a:ext cx="1437099" cy="661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Stainless Steel</a:t>
            </a:r>
            <a:r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 sz="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Femoral Head and Stem</a:t>
            </a:r>
            <a:endParaRPr sz="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7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Elastic modulus: 193-200 GPa [9]</a:t>
            </a:r>
            <a:endParaRPr sz="300"/>
          </a:p>
          <a:p>
            <a:pPr marL="6350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Ultimate strength: 505 MPa [9]</a:t>
            </a:r>
            <a:endParaRPr sz="300"/>
          </a:p>
          <a:p>
            <a:pPr marL="6350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cost [9]</a:t>
            </a:r>
            <a:endParaRPr sz="300"/>
          </a:p>
          <a:p>
            <a:pPr marL="63500" marR="0" lvl="0" indent="-25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5" descr="A piece of foo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96711" y="4363931"/>
            <a:ext cx="789572" cy="59217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/>
          <p:nvPr/>
        </p:nvSpPr>
        <p:spPr>
          <a:xfrm>
            <a:off x="2490987" y="4978150"/>
            <a:ext cx="1629884" cy="9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 (4): Porous PEEK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5"/>
          <p:cNvSpPr txBox="1"/>
          <p:nvPr/>
        </p:nvSpPr>
        <p:spPr>
          <a:xfrm>
            <a:off x="5413506" y="4947811"/>
            <a:ext cx="1059814" cy="9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 (6): Tantalum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 flipH="1">
            <a:off x="6756912" y="813120"/>
            <a:ext cx="2343348" cy="1226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Dislocate hip and saw deformed femoral head from thigh bone.[18]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Hemispherical reamers shave off damaged cartilage and bone in 2mm increments until  acetabulum has diameter of 80mm.[18]</a:t>
            </a:r>
            <a:endParaRPr sz="300"/>
          </a:p>
          <a:p>
            <a:pPr marL="1143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Acetabular cup is attached via drilling into the hip bone and liner will be attached to the acetabular cup.[19]</a:t>
            </a:r>
            <a:endParaRPr sz="300"/>
          </a:p>
          <a:p>
            <a:pPr marL="1143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Uncemented femoral head and stem will be hammered into the thigh bone after femur is reamed out.[19] </a:t>
            </a:r>
            <a:endParaRPr sz="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6690478" y="2509599"/>
            <a:ext cx="1540902" cy="9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Figure(7): Removal of femoral head[19]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25" descr="Diagram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 l="-529" t="-597" r="729" b="2582"/>
          <a:stretch/>
        </p:blipFill>
        <p:spPr>
          <a:xfrm>
            <a:off x="6892202" y="1931225"/>
            <a:ext cx="717875" cy="58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 descr="A picture containing photo, propeller, pers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l="606" t="359" r="-419" b="10940"/>
          <a:stretch/>
        </p:blipFill>
        <p:spPr>
          <a:xfrm>
            <a:off x="8090615" y="1845132"/>
            <a:ext cx="973091" cy="66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5" descr="Diagram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98587" y="2637045"/>
            <a:ext cx="918058" cy="4694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25"/>
          <p:cNvCxnSpPr>
            <a:stCxn id="174" idx="0"/>
            <a:endCxn id="175" idx="0"/>
          </p:cNvCxnSpPr>
          <p:nvPr/>
        </p:nvCxnSpPr>
        <p:spPr>
          <a:xfrm>
            <a:off x="5678356" y="1740549"/>
            <a:ext cx="587700" cy="79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5" name="Google Shape;175;p25"/>
          <p:cNvSpPr/>
          <p:nvPr/>
        </p:nvSpPr>
        <p:spPr>
          <a:xfrm>
            <a:off x="6257434" y="1819837"/>
            <a:ext cx="17521" cy="13339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450" tIns="8725" rIns="17450" bIns="8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25"/>
          <p:cNvCxnSpPr>
            <a:endCxn id="175" idx="5"/>
          </p:cNvCxnSpPr>
          <p:nvPr/>
        </p:nvCxnSpPr>
        <p:spPr>
          <a:xfrm rot="10800000" flipH="1">
            <a:off x="5711689" y="1831222"/>
            <a:ext cx="560700" cy="128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25"/>
          <p:cNvSpPr/>
          <p:nvPr/>
        </p:nvSpPr>
        <p:spPr>
          <a:xfrm>
            <a:off x="5527397" y="1740549"/>
            <a:ext cx="301918" cy="219234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450" tIns="8725" rIns="17450" bIns="8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52118" y="2684298"/>
            <a:ext cx="2365075" cy="44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1143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Legg-Calve-Perthes disease: a childhood condition resulting from temporarily disrupted blood flow to femoral head [1].</a:t>
            </a:r>
            <a:endParaRPr sz="300"/>
          </a:p>
          <a:p>
            <a:pPr marL="1143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Weakened bone will break apart resulting in non-spherical femoral head [1].</a:t>
            </a:r>
            <a:endParaRPr sz="300"/>
          </a:p>
        </p:txBody>
      </p:sp>
      <p:sp>
        <p:nvSpPr>
          <p:cNvPr id="178" name="Google Shape;178;p25"/>
          <p:cNvSpPr txBox="1"/>
          <p:nvPr/>
        </p:nvSpPr>
        <p:spPr>
          <a:xfrm>
            <a:off x="5375990" y="1974081"/>
            <a:ext cx="751715" cy="7213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Microscopic Fish Scales</a:t>
            </a:r>
            <a:endParaRPr sz="300"/>
          </a:p>
        </p:txBody>
      </p:sp>
      <p:pic>
        <p:nvPicPr>
          <p:cNvPr id="179" name="Google Shape;179;p25" descr="Graphical user interface, application, PowerPoint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l="35621" t="30120" r="31443" b="28686"/>
          <a:stretch/>
        </p:blipFill>
        <p:spPr>
          <a:xfrm>
            <a:off x="59259" y="3137744"/>
            <a:ext cx="1333331" cy="9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 txBox="1"/>
          <p:nvPr/>
        </p:nvSpPr>
        <p:spPr>
          <a:xfrm>
            <a:off x="1410778" y="3112923"/>
            <a:ext cx="970471" cy="279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Imaging Indicators: </a:t>
            </a:r>
            <a:endParaRPr sz="300"/>
          </a:p>
          <a:p>
            <a:pPr marL="1143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Mushroom shaped femoral head.</a:t>
            </a:r>
            <a:endParaRPr sz="300"/>
          </a:p>
        </p:txBody>
      </p:sp>
      <p:sp>
        <p:nvSpPr>
          <p:cNvPr id="181" name="Google Shape;181;p25"/>
          <p:cNvSpPr txBox="1"/>
          <p:nvPr/>
        </p:nvSpPr>
        <p:spPr>
          <a:xfrm>
            <a:off x="1411790" y="3415606"/>
            <a:ext cx="974066" cy="706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Symptoms:</a:t>
            </a:r>
            <a:endParaRPr sz="300"/>
          </a:p>
          <a:p>
            <a:pPr marL="1143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Left leg 1cm shorter.</a:t>
            </a:r>
            <a:endParaRPr sz="300"/>
          </a:p>
          <a:p>
            <a:pPr marL="1143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Immense pain in left hip movement.</a:t>
            </a:r>
            <a:endParaRPr sz="300"/>
          </a:p>
          <a:p>
            <a:pPr marL="1143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 mobility</a:t>
            </a:r>
            <a:endParaRPr sz="300"/>
          </a:p>
          <a:p>
            <a:pPr marL="1143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Symptoms from young age.</a:t>
            </a:r>
            <a:endParaRPr sz="300"/>
          </a:p>
        </p:txBody>
      </p:sp>
      <p:pic>
        <p:nvPicPr>
          <p:cNvPr id="182" name="Google Shape;182;p25" descr="Graphical user interface, application, PowerPoint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 l="35282" t="25602" r="31550" b="16254"/>
          <a:stretch/>
        </p:blipFill>
        <p:spPr>
          <a:xfrm>
            <a:off x="1454420" y="4133312"/>
            <a:ext cx="930770" cy="82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 txBox="1"/>
          <p:nvPr/>
        </p:nvSpPr>
        <p:spPr>
          <a:xfrm>
            <a:off x="78783" y="4081827"/>
            <a:ext cx="1237565" cy="9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Figure(1): Pelvic X-ray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71080" y="2379644"/>
            <a:ext cx="1498840" cy="9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Table(1): Examination of Hip Motion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5"/>
          <p:cNvSpPr txBox="1"/>
          <p:nvPr/>
        </p:nvSpPr>
        <p:spPr>
          <a:xfrm>
            <a:off x="1437397" y="4947459"/>
            <a:ext cx="779377" cy="16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Figure(2): Left Hip Joint X-ray</a:t>
            </a:r>
            <a:endParaRPr sz="300"/>
          </a:p>
        </p:txBody>
      </p:sp>
      <p:sp>
        <p:nvSpPr>
          <p:cNvPr id="186" name="Google Shape;186;p25"/>
          <p:cNvSpPr txBox="1"/>
          <p:nvPr/>
        </p:nvSpPr>
        <p:spPr>
          <a:xfrm>
            <a:off x="71550" y="4213886"/>
            <a:ext cx="1362254" cy="96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1143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Worn down acetabulum due to defective femoral head.</a:t>
            </a:r>
            <a:endParaRPr sz="300"/>
          </a:p>
          <a:p>
            <a:pPr marL="1143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Larger diameter and shallower</a:t>
            </a:r>
            <a:endParaRPr sz="300"/>
          </a:p>
          <a:p>
            <a:pPr marL="11430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 steps: a spherical femoral head and properly fitted acetabular cup to restore mobility and relieve pain </a:t>
            </a:r>
            <a:endParaRPr sz="300"/>
          </a:p>
          <a:p>
            <a:pPr marL="11430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1685" y="2521794"/>
            <a:ext cx="2390235" cy="159050"/>
          </a:xfrm>
          <a:prstGeom prst="rect">
            <a:avLst/>
          </a:prstGeom>
          <a:solidFill>
            <a:srgbClr val="4F3558">
              <a:alpha val="86666"/>
            </a:srgb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450" tIns="8725" rIns="17450" bIns="8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 Diagnosis:  Legg-Calve-Perthes 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5"/>
          <p:cNvSpPr/>
          <p:nvPr/>
        </p:nvSpPr>
        <p:spPr>
          <a:xfrm>
            <a:off x="-1909" y="831556"/>
            <a:ext cx="2390235" cy="159050"/>
          </a:xfrm>
          <a:prstGeom prst="rect">
            <a:avLst/>
          </a:prstGeom>
          <a:solidFill>
            <a:srgbClr val="4F3558">
              <a:alpha val="86666"/>
            </a:srgb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450" tIns="8725" rIns="17450" bIns="8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 Patient Profile : Jackie Chiles 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5"/>
          <p:cNvSpPr/>
          <p:nvPr/>
        </p:nvSpPr>
        <p:spPr>
          <a:xfrm>
            <a:off x="6756855" y="831025"/>
            <a:ext cx="2390235" cy="159050"/>
          </a:xfrm>
          <a:prstGeom prst="rect">
            <a:avLst/>
          </a:prstGeom>
          <a:solidFill>
            <a:srgbClr val="4F3558">
              <a:alpha val="86666"/>
            </a:srgb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450" tIns="8725" rIns="17450" bIns="8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 Surgical Fixation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8085883" y="2524433"/>
            <a:ext cx="910266" cy="16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Figure(8):Hemispherical Reamers[20]</a:t>
            </a:r>
            <a:endParaRPr sz="300"/>
          </a:p>
        </p:txBody>
      </p:sp>
      <p:sp>
        <p:nvSpPr>
          <p:cNvPr id="191" name="Google Shape;191;p25"/>
          <p:cNvSpPr/>
          <p:nvPr/>
        </p:nvSpPr>
        <p:spPr>
          <a:xfrm>
            <a:off x="2412571" y="2993536"/>
            <a:ext cx="4317420" cy="163390"/>
          </a:xfrm>
          <a:prstGeom prst="rect">
            <a:avLst/>
          </a:prstGeom>
          <a:solidFill>
            <a:srgbClr val="4F3558">
              <a:alpha val="86666"/>
            </a:srgb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450" tIns="8725" rIns="17450" bIns="8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Materials</a:t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25" descr="A picture containing indoor, photo, table, sitting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098887" y="2703201"/>
            <a:ext cx="748981" cy="39857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5"/>
          <p:cNvSpPr txBox="1"/>
          <p:nvPr/>
        </p:nvSpPr>
        <p:spPr>
          <a:xfrm>
            <a:off x="7876512" y="3107114"/>
            <a:ext cx="1433816" cy="8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Figure(10): Total Hip Replacement[22]</a:t>
            </a:r>
            <a:endParaRPr sz="300"/>
          </a:p>
        </p:txBody>
      </p:sp>
      <p:sp>
        <p:nvSpPr>
          <p:cNvPr id="194" name="Google Shape;194;p25"/>
          <p:cNvSpPr txBox="1"/>
          <p:nvPr/>
        </p:nvSpPr>
        <p:spPr>
          <a:xfrm>
            <a:off x="6729991" y="3105454"/>
            <a:ext cx="1212710" cy="9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Figure(9): Uncemented Stem[21]</a:t>
            </a:r>
            <a:endParaRPr sz="300"/>
          </a:p>
        </p:txBody>
      </p:sp>
      <p:sp>
        <p:nvSpPr>
          <p:cNvPr id="195" name="Google Shape;195;p25"/>
          <p:cNvSpPr/>
          <p:nvPr/>
        </p:nvSpPr>
        <p:spPr>
          <a:xfrm>
            <a:off x="6741395" y="3234229"/>
            <a:ext cx="2390235" cy="159050"/>
          </a:xfrm>
          <a:prstGeom prst="rect">
            <a:avLst/>
          </a:prstGeom>
          <a:solidFill>
            <a:srgbClr val="4F3558">
              <a:alpha val="86666"/>
            </a:srgb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450" tIns="8725" rIns="17450" bIns="8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Arth-GROW-Plasty Vs Commercial </a:t>
            </a:r>
            <a:endParaRPr sz="300"/>
          </a:p>
        </p:txBody>
      </p:sp>
      <p:sp>
        <p:nvSpPr>
          <p:cNvPr id="196" name="Google Shape;196;p25"/>
          <p:cNvSpPr txBox="1"/>
          <p:nvPr/>
        </p:nvSpPr>
        <p:spPr>
          <a:xfrm>
            <a:off x="6771113" y="3380426"/>
            <a:ext cx="902642" cy="44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50800" marR="0" lvl="0" indent="-57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Promotes Osteointegration.</a:t>
            </a:r>
            <a:endParaRPr sz="300"/>
          </a:p>
          <a:p>
            <a:pPr marL="50800" marR="0" lvl="0" indent="-57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Uncemented.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marR="0" lvl="0" indent="-57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likely to loosen.</a:t>
            </a:r>
            <a:endParaRPr sz="300"/>
          </a:p>
        </p:txBody>
      </p:sp>
      <p:sp>
        <p:nvSpPr>
          <p:cNvPr id="197" name="Google Shape;197;p25"/>
          <p:cNvSpPr txBox="1"/>
          <p:nvPr/>
        </p:nvSpPr>
        <p:spPr>
          <a:xfrm>
            <a:off x="7659109" y="3397242"/>
            <a:ext cx="1651219" cy="36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50800" marR="0" lvl="0" indent="-57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50.6% of hip implants contain, ceramics, polyethylene, and cemented titanium stem.[23]</a:t>
            </a:r>
            <a:endParaRPr sz="300"/>
          </a:p>
          <a:p>
            <a:pPr marL="50800" marR="0" lvl="0" indent="-57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Often leads to loosening.[24]</a:t>
            </a:r>
            <a:endParaRPr sz="300"/>
          </a:p>
        </p:txBody>
      </p:sp>
      <p:sp>
        <p:nvSpPr>
          <p:cNvPr id="198" name="Google Shape;198;p25"/>
          <p:cNvSpPr/>
          <p:nvPr/>
        </p:nvSpPr>
        <p:spPr>
          <a:xfrm>
            <a:off x="6756855" y="4329010"/>
            <a:ext cx="2390235" cy="159050"/>
          </a:xfrm>
          <a:prstGeom prst="rect">
            <a:avLst/>
          </a:prstGeom>
          <a:solidFill>
            <a:srgbClr val="4F3558">
              <a:alpha val="86666"/>
            </a:srgb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450" tIns="8725" rIns="17450" bIns="8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References </a:t>
            </a:r>
            <a:endParaRPr sz="300"/>
          </a:p>
        </p:txBody>
      </p:sp>
      <p:pic>
        <p:nvPicPr>
          <p:cNvPr id="199" name="Google Shape;199;p25" descr="Background patter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793731" y="3805096"/>
            <a:ext cx="1078237" cy="321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 descr="A picture containing fire, standing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229402" y="3754287"/>
            <a:ext cx="876036" cy="50627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5"/>
          <p:cNvSpPr txBox="1"/>
          <p:nvPr/>
        </p:nvSpPr>
        <p:spPr>
          <a:xfrm>
            <a:off x="6847639" y="4136716"/>
            <a:ext cx="1208258" cy="8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Figure(11):Osteointegration[25]</a:t>
            </a:r>
            <a:endParaRPr sz="300"/>
          </a:p>
        </p:txBody>
      </p:sp>
      <p:sp>
        <p:nvSpPr>
          <p:cNvPr id="202" name="Google Shape;202;p25"/>
          <p:cNvSpPr txBox="1"/>
          <p:nvPr/>
        </p:nvSpPr>
        <p:spPr>
          <a:xfrm>
            <a:off x="7775281" y="4252000"/>
            <a:ext cx="1603759" cy="8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Figure(12): Implant Loosening Failure[26]</a:t>
            </a:r>
            <a:endParaRPr sz="300"/>
          </a:p>
        </p:txBody>
      </p:sp>
      <p:sp>
        <p:nvSpPr>
          <p:cNvPr id="203" name="Google Shape;203;p25"/>
          <p:cNvSpPr txBox="1"/>
          <p:nvPr/>
        </p:nvSpPr>
        <p:spPr>
          <a:xfrm>
            <a:off x="2375761" y="3488187"/>
            <a:ext cx="1443140" cy="880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6350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Elastic modulus: 3.76-3.95 GPa [4]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Ultimate strength: 80 MPa [4]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Strengthen with Aluminum Nitride by increasing microhardness.[4]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Porous PEEK outer layer.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400" marR="0" lvl="1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Osteogenesis properties; mimics bone structure [5]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2435318" y="2074177"/>
            <a:ext cx="1983966" cy="144270"/>
          </a:xfrm>
          <a:prstGeom prst="rect">
            <a:avLst/>
          </a:prstGeom>
          <a:solidFill>
            <a:srgbClr val="4F3558">
              <a:alpha val="85882"/>
            </a:srgbClr>
          </a:solidFill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Arth-GROW-Plasty Design</a:t>
            </a:r>
            <a:endParaRPr sz="300"/>
          </a:p>
        </p:txBody>
      </p:sp>
      <p:sp>
        <p:nvSpPr>
          <p:cNvPr id="205" name="Google Shape;205;p25"/>
          <p:cNvSpPr txBox="1"/>
          <p:nvPr/>
        </p:nvSpPr>
        <p:spPr>
          <a:xfrm>
            <a:off x="3741389" y="3314585"/>
            <a:ext cx="1361337" cy="70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6350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Elastic modulus: 0.565-1.5 GPa [7]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Ultimate strength: 7.6-43 MPa [7]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Wear rate: 0.0029 m</a:t>
            </a:r>
            <a:r>
              <a:rPr lang="en" sz="7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/Nm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Calcium Carbonate fillers [7]</a:t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25" descr="A picture containing food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 l="3779" t="-1038" r="1769" b="-231"/>
          <a:stretch/>
        </p:blipFill>
        <p:spPr>
          <a:xfrm rot="-5400000">
            <a:off x="4113908" y="3604808"/>
            <a:ext cx="456010" cy="108920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5"/>
          <p:cNvSpPr txBox="1"/>
          <p:nvPr/>
        </p:nvSpPr>
        <p:spPr>
          <a:xfrm>
            <a:off x="3795824" y="4416180"/>
            <a:ext cx="1101885" cy="9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 (5): HDPE Linner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25" descr="A close up of a rock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 t="12048" r="355" b="10833"/>
          <a:stretch/>
        </p:blipFill>
        <p:spPr>
          <a:xfrm>
            <a:off x="5415859" y="4333579"/>
            <a:ext cx="1106447" cy="60821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 txBox="1"/>
          <p:nvPr/>
        </p:nvSpPr>
        <p:spPr>
          <a:xfrm>
            <a:off x="2028857" y="595478"/>
            <a:ext cx="5218043" cy="100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Kavya Sundaresan, Miguel Martinez Santos, Matthew Milkovich, Melaina Del Grosso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5"/>
          <p:cNvSpPr txBox="1"/>
          <p:nvPr/>
        </p:nvSpPr>
        <p:spPr>
          <a:xfrm>
            <a:off x="3578848" y="822793"/>
            <a:ext cx="1549069" cy="16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(3): Shows how the CAD design fits the hip [2].</a:t>
            </a:r>
            <a:endParaRPr sz="300"/>
          </a:p>
        </p:txBody>
      </p:sp>
      <p:sp>
        <p:nvSpPr>
          <p:cNvPr id="211" name="Google Shape;211;p25"/>
          <p:cNvSpPr txBox="1"/>
          <p:nvPr/>
        </p:nvSpPr>
        <p:spPr>
          <a:xfrm>
            <a:off x="7201794" y="4639635"/>
            <a:ext cx="1059814" cy="9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7369627" y="4604911"/>
            <a:ext cx="1059814" cy="9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6773531" y="4496398"/>
            <a:ext cx="2390235" cy="610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Works Cited </a:t>
            </a:r>
            <a:endParaRPr sz="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[1]       “Legg-Calve-Perthes disease - Symptoms and causes - Mayo Clinic.” https://www.mayoclinic.org/diseases-conditions/legg-calve-perthes-disease/symptoms-causes/syc-20374343 (accessed Oct. 31, 2020). </a:t>
            </a:r>
            <a:endParaRPr sz="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[2]       “Studying Fish to Design New Materials - MaterialDistrict.” https://materialdistrict.com/article/studying-fish-to-design-new-materials/ (accessed Oct. 31, 2020). </a:t>
            </a:r>
            <a:endParaRPr sz="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[3]       “Pelvis-anatomy-anterior-view,” </a:t>
            </a:r>
            <a:r>
              <a:rPr lang="en" sz="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Medical-artist.com</a:t>
            </a: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14-Sep-2018. [Online]. Available: https://www.medical-artist.com/anatomy-images/orthopaedic-illustrations/hip-pelvis-orthopaedic-illustrations/pelvis-anatomy-anterior-view/. [Accessed: 01-Nov-2020]. </a:t>
            </a:r>
            <a:endParaRPr sz="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[4]       W. by A. Z. M. M. 5 2003, “Supplier Data - Polyetheretherketone ( PEEK ) ( Goodfellow ),” 09-Jan-2018. [Online]. Available: https://www.azom.com/article.aspx?ArticleID=1882. [Accessed: 31-Oct-2020]. </a:t>
            </a:r>
            <a:endParaRPr sz="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[5]       F. B. Torstrick, D. L. Safranski, J. K. Burkus, J. L. Chappuis, C. S. Lee, R. E. Guldberg, K. Gall, and K. E. Smith, “Getting PEEK to Stick to Bone,” </a:t>
            </a:r>
            <a:r>
              <a:rPr lang="en" sz="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Techniques in Orthopaedics</a:t>
            </a: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vol. 32, no. 3, pp. 158–166, 2017. </a:t>
            </a:r>
            <a:endParaRPr sz="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[6]       todd@fossilabs.com Todd Reith, “World's first 3D printed PEEK medical spinal implant with full porosity and advanced hydrophilicty promoting osseointegration,” </a:t>
            </a:r>
            <a:r>
              <a:rPr lang="en" sz="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FossiLabs, LLC., Industrial 3D PEEK printing, Todd Reith</a:t>
            </a: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[Online]. Available: https://fossilabs.com/.      [Accessed: 31-Oct-2020]. </a:t>
            </a:r>
            <a:endParaRPr sz="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[7]       “Tribology of Polymers,” </a:t>
            </a:r>
            <a:r>
              <a:rPr lang="en" sz="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Nanovea</a:t>
            </a: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21-Nov-2019. [Online]. Available: https://nanovea.com/tribology-of-polymers/. </a:t>
            </a:r>
            <a:endParaRPr sz="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[8]       “Cemented or non-cemented acetabular prosthesis - Cenator</a:t>
            </a:r>
            <a:r>
              <a:rPr lang="en" sz="2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TM</a:t>
            </a: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Corin.” https://www.medicalexpo.com/prod/corin/product-80816-698499.html (accessed Nov. 01, 2020). </a:t>
            </a:r>
            <a:endParaRPr sz="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[9]       </a:t>
            </a:r>
            <a:r>
              <a:rPr lang="en" sz="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ASM Material Data Sheet</a:t>
            </a: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[Online]. Available: http://asm.matweb.com/search/SpecificMaterial.asp?bassnum=MQ304A. [Accessed: 31-Oct-2020]. </a:t>
            </a:r>
            <a:endParaRPr sz="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[10]     “New material mimics bone to create better biomedical implants,” </a:t>
            </a:r>
            <a:r>
              <a:rPr lang="en" sz="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ScienceDaily</a:t>
            </a: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21-Feb-2010. [Online]. Available: https://www.sciencedaily.com/releases/2010/02/100216113603.htm. </a:t>
            </a:r>
            <a:endParaRPr sz="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[11]     Q. Wang, H. Zhang, Q. Li, L. Ye, H. Gan, Y. Liu, H. Wang, and Z. Wang, “Biocompatibility and osteogenic properties of porous tantalum,” </a:t>
            </a:r>
            <a:r>
              <a:rPr lang="en" sz="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Experimental and Therapeutic Medicine</a:t>
            </a: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vol. 9, no. 3, pp. 780–786, 2015. </a:t>
            </a:r>
            <a:endParaRPr sz="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[12]     V. K. Balla, S. Bodhak, S. Bose, and A. Bandyopadhyay, “Porous tantalum structures for bone implants: Fabrication, mechanical and in vitro biological properties,” </a:t>
            </a:r>
            <a:r>
              <a:rPr lang="en" sz="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Acta Biomater.</a:t>
            </a: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vol. 6, no. 8, pp. 3349–3359, 2010, doi: 10.1016/j.actbio.2010.01.046. </a:t>
            </a:r>
            <a:endParaRPr sz="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[13]     F. Matassi, A. Botti, L. Sirleo, C. Carulli, and M. Innocenti, “Porous metal for orthopedics implants,” May-2013. [Online]. Available: https://www.ncbi.nlm.nih.gov/pmc/articles/PMC3796997/. </a:t>
            </a:r>
            <a:endParaRPr sz="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[14]     Z. Tang, Y. Xie, F. Yang, Y. Huang, C. Wang, K. Dai, X. Zheng, and X. Zhang, “Porous Tantalum Coatings Prepared by Vacuum Plasma Spraying Enhance BMSCs Osteogenic Differentiation and Bone Regeneration In Vitro and In Vivo,” </a:t>
            </a:r>
            <a:r>
              <a:rPr lang="en" sz="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PLoS ONE</a:t>
            </a: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vol. 8, no. 6, 2013. </a:t>
            </a:r>
            <a:endParaRPr sz="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[15]     Interview conducted by Dr Andrew KennedyFeb 1 2012, “Porous Metals and Metal Foams - In Search of the 'Holey' Grail,” </a:t>
            </a:r>
            <a:r>
              <a:rPr lang="en" sz="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AZoM.com</a:t>
            </a: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24-Jun-2019. [Online]. Available: https://www.azom.com/article.aspx?ArticleID=5940. </a:t>
            </a:r>
            <a:endParaRPr sz="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[16]     S. Dittrick, V. K. Balla, S. Bose, and A. Bandyopadhyay, “Wear performance of laser processed tantalum coatings,” </a:t>
            </a:r>
            <a:r>
              <a:rPr lang="en" sz="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Mater. Sci. Eng. C</a:t>
            </a: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vol. 31, no. 8, pp. 1832–1835, Dec. 2011, doi: 10.1016/j.msec.2011.08.017. </a:t>
            </a:r>
            <a:endParaRPr sz="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[17]     “Compare Niobium vs Tantalum: Compare properties,” </a:t>
            </a:r>
            <a:r>
              <a:rPr lang="en" sz="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Compare All Metals!</a:t>
            </a: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[Online]. Available: https://metals.comparenature.com/en/niobium-vs-tantalum/comparison-62-57-0. [Accessed: 31-Oct-2020]. </a:t>
            </a:r>
            <a:endParaRPr sz="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[18]     “What is Hip Replacement? A Review of Total Hip Arthroplasty | UW Orthopedics and Sports Medicine, Seattle.” https://orthop.washington.edu/patient-care/articles/hip/what-is-hip-replacement-a-review-of-total-hip-arthroplasty.html (accessed Oct. 30, 2020). </a:t>
            </a:r>
            <a:endParaRPr sz="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[19]     O. Rolfson, L. E. Dahlberg, J. Å. Nilsson, H. Malchau, and G. Garellick, “Variables determining outcome in total hip replacement surgery,” </a:t>
            </a:r>
            <a:r>
              <a:rPr lang="en" sz="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Journal of Bone and Joint Surgery - Series B</a:t>
            </a: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vol. 91, no. 2, pp. 157–161, Feb. 2009, doi: 10.1302/0301-620X.91B2.20765. </a:t>
            </a:r>
            <a:endParaRPr sz="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[20]     X. W. Liu, Y. Zi, L. B. Xiang, and Y. Wang, “Total hip arthroplasty: A review of advances, advantages and limitations,” </a:t>
            </a:r>
            <a:r>
              <a:rPr lang="en" sz="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International Journal of Clinical and Experimental Medicine</a:t>
            </a: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vol. 8, no. 1. E-Century Publishing Corporation, pp. 27–36, Jan. 30, 2015, Accessed: Oct. 30, 2020. [Online]. Available: www.ijcem.com/. </a:t>
            </a:r>
            <a:endParaRPr sz="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[21]     “Hip Replacement | Procedure, Symptoms, Types of Implants and Risks.” https://www.drugwatch.com/hip-replacement/ (accessed Oct. 30, 2020). </a:t>
            </a:r>
            <a:endParaRPr sz="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[22]     “Total Hip Replacement - OrthoInfo - AAOS.” https://orthoinfo.aaos.org/en/treatment/total-hip-replacement/ (accessed Oct. 30, 2020). </a:t>
            </a:r>
            <a:endParaRPr sz="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[23]     “Hip Replacement Materials Best to Worst.” https://www.bioxcellerator.com/blog/hip-replacement-materials-best-to-worst (accessed Oct. 31, 2020). </a:t>
            </a:r>
            <a:endParaRPr sz="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[24]     C. Y. Hu and T. R. Yoon, “Recent updates for biomaterials used in total hip arthroplasty,” </a:t>
            </a:r>
            <a:r>
              <a:rPr lang="en" sz="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Biomaterials Research</a:t>
            </a: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vol. 22, no. 1. BioMed Central Ltd., Dec. 05, 2018, doi: 10.1186/s40824-018-0144-8. </a:t>
            </a:r>
            <a:endParaRPr sz="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[25]     A. Nouri, P. D., and C. We, “Biomimetic Porous Titanium Scaffolds for Orthopedic and Dental Applications,” in </a:t>
            </a:r>
            <a:r>
              <a:rPr lang="en" sz="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Biomimetics Learning from Nature</a:t>
            </a: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InTech, 2010. </a:t>
            </a:r>
            <a:endParaRPr sz="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[26]     “The Radiology Assistant : Arthroplasty.” https://radiologyassistant.nl/musculoskeletal/hip/arthroplasty (accessed Oct. 31, 2020). </a:t>
            </a:r>
            <a:endParaRPr sz="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[27]     “Cemented or non-cemented acetabular prosthesis - Cenator</a:t>
            </a:r>
            <a:r>
              <a:rPr lang="en" sz="2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TM</a:t>
            </a: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Corin.” https://www.medicalexpo.com/prod/corin/product-80816-698499.html (accessed Nov. 01, 2020). </a:t>
            </a:r>
            <a:endParaRPr sz="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25" descr="Venn diagram, circle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534706" y="1742738"/>
            <a:ext cx="219937" cy="220367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215" name="Google Shape;215;p25"/>
          <p:cNvSpPr/>
          <p:nvPr/>
        </p:nvSpPr>
        <p:spPr>
          <a:xfrm>
            <a:off x="5526016" y="1738835"/>
            <a:ext cx="310629" cy="229096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450" tIns="8725" rIns="17450" bIns="8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2021</Words>
  <Application>Microsoft Office PowerPoint</Application>
  <PresentationFormat>On-screen Show (16:9)</PresentationFormat>
  <Paragraphs>129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Simple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Kavya Sundaresan</dc:creator>
  <cp:lastModifiedBy>Kavya Sundaresan</cp:lastModifiedBy>
  <cp:revision>1</cp:revision>
  <dcterms:modified xsi:type="dcterms:W3CDTF">2021-07-09T19:12:37Z</dcterms:modified>
</cp:coreProperties>
</file>